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214" autoAdjust="0"/>
  </p:normalViewPr>
  <p:slideViewPr>
    <p:cSldViewPr snapToGrid="0" showGuides="1">
      <p:cViewPr>
        <p:scale>
          <a:sx n="100" d="100"/>
          <a:sy n="100" d="100"/>
        </p:scale>
        <p:origin x="1694" y="5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2F72B4-0163-4DE0-AB75-0ECB4BE4D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390B50E-1FEF-4541-8C40-AEDEF44A6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612A71-418D-4B0D-851E-EAA3C79BB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D2B0-DC0A-45A6-9AEE-180B9D8FD649}" type="datetimeFigureOut">
              <a:rPr kumimoji="1" lang="ja-JP" altLang="en-US" smtClean="0"/>
              <a:t>2026/6/17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83CD18-2AB5-42CB-96F3-81B8E60F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B989F2-0E8E-42EB-BF1E-01463F5E0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E68F-A291-4BC4-847E-17932941C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602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BE9A11-1CA6-42C0-BDA7-FC7FACB01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CBE6F83-3459-42B8-B000-462C6D9EE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4DDA8A-A9FB-485C-B64E-1B0A4F66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D2B0-DC0A-45A6-9AEE-180B9D8FD649}" type="datetimeFigureOut">
              <a:rPr kumimoji="1" lang="ja-JP" altLang="en-US" smtClean="0"/>
              <a:t>2026/6/17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F1CF73-6357-4C31-AD69-D770C5F5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E304F0-F2C8-42D2-BA76-48EAD8D90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E68F-A291-4BC4-847E-17932941C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0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E8C807-F164-49E5-B50C-CBFA29521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C39DE5C-BB81-478A-84B4-246C95D67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26D934-CDC6-4285-91D2-D21672713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D2B0-DC0A-45A6-9AEE-180B9D8FD649}" type="datetimeFigureOut">
              <a:rPr kumimoji="1" lang="ja-JP" altLang="en-US" smtClean="0"/>
              <a:t>2026/6/17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52490C-72BA-4F55-B99A-AEA76464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95C7B9-0494-4C78-AF33-65057CFE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E68F-A291-4BC4-847E-17932941C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33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7EB785-966C-41E9-8280-15C69E0C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6ED5F6-44A4-4F71-89F5-03D27CF8C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654CD6-FBDF-4913-82ED-7FD34B137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D2B0-DC0A-45A6-9AEE-180B9D8FD649}" type="datetimeFigureOut">
              <a:rPr kumimoji="1" lang="ja-JP" altLang="en-US" smtClean="0"/>
              <a:t>2026/6/17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3034E0-9381-4194-B991-D6E3E036B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55F87B-2FA6-4DD4-ABF2-69575C8F0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E68F-A291-4BC4-847E-17932941C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56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739E6C-DF51-4103-851B-8A22DB36D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0BDA724-334D-4758-919C-FA5C77508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7373D0-5162-48AE-BE84-C2FD12558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D2B0-DC0A-45A6-9AEE-180B9D8FD649}" type="datetimeFigureOut">
              <a:rPr kumimoji="1" lang="ja-JP" altLang="en-US" smtClean="0"/>
              <a:t>2026/6/17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37D1C2-9E12-4469-9E2A-5CDC4E80D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159F15-122F-412E-9202-1B95C318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E68F-A291-4BC4-847E-17932941C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6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0D5FE4-54E8-4401-8CC1-FFF0495F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EAB1A8-9C11-4204-8F87-15C7795DB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F35088-AB20-4365-8050-D8BA66E2F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DA71E6-6AFC-45BF-BBCA-6EF3748CB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D2B0-DC0A-45A6-9AEE-180B9D8FD649}" type="datetimeFigureOut">
              <a:rPr kumimoji="1" lang="ja-JP" altLang="en-US" smtClean="0"/>
              <a:t>2026/6/17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ADE29D8-3C69-45F5-A7DD-1E5C9CE89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27D6B3C-D5A7-4403-BE9D-910D8CDA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E68F-A291-4BC4-847E-17932941C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57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3C405F-FDF5-4D69-A076-E9D3D4EDD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27F1AE-09C3-4E53-8C3A-FF16C9949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69DA4C6-2F5B-4C20-8BFC-4E2B17D6F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7671916-7C19-4496-B8EF-C40C097A4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5746468-9B62-43AA-AF83-B3C151F530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2796B74-043A-4FE4-859D-06F36926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D2B0-DC0A-45A6-9AEE-180B9D8FD649}" type="datetimeFigureOut">
              <a:rPr kumimoji="1" lang="ja-JP" altLang="en-US" smtClean="0"/>
              <a:t>2026/6/17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767A84-3829-4F7D-B815-CDED761D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192E7BC-E87E-45C7-8D95-A10526A19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E68F-A291-4BC4-847E-17932941C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48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0EF4D5-AF67-4C9D-B69F-2B57F5662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C5F867B-942A-4772-A916-262194D78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D2B0-DC0A-45A6-9AEE-180B9D8FD649}" type="datetimeFigureOut">
              <a:rPr kumimoji="1" lang="ja-JP" altLang="en-US" smtClean="0"/>
              <a:t>2026/6/17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43FEE7F-35E4-442E-B9B2-EE7A0874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CFBEDE-685B-4DDD-BDC9-BEF748894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E68F-A291-4BC4-847E-17932941C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4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4D9CE99-7AC4-4824-80B1-C879EDA0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D2B0-DC0A-45A6-9AEE-180B9D8FD649}" type="datetimeFigureOut">
              <a:rPr kumimoji="1" lang="ja-JP" altLang="en-US" smtClean="0"/>
              <a:t>2026/6/17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71A893C-AADE-47D0-A335-CE63E7E3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768B0D-9997-44F4-8CC7-0EADE863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E68F-A291-4BC4-847E-17932941C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73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3DEDF0-65F1-4C5C-AFE9-BD9CB842B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8121E1-2C7F-4D93-9A1C-9077067C0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A8DD565-BC92-481A-9807-DDB59FF07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698BAEC-F0A1-48EC-B4CD-CBCAABB35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D2B0-DC0A-45A6-9AEE-180B9D8FD649}" type="datetimeFigureOut">
              <a:rPr kumimoji="1" lang="ja-JP" altLang="en-US" smtClean="0"/>
              <a:t>2026/6/17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B29933D-89A8-478D-AA88-85D31B5C1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01713F-A98C-47F2-B6D4-9D43069E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E68F-A291-4BC4-847E-17932941C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87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64A6F3-1F18-4126-BF2B-B7D18E8A1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BF1D240-7430-418D-8D42-781E23FF41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525DAAD-4F7D-44C7-B4FE-393C99C98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43170B-14E6-4E04-94EA-F8FC076EC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D2B0-DC0A-45A6-9AEE-180B9D8FD649}" type="datetimeFigureOut">
              <a:rPr kumimoji="1" lang="ja-JP" altLang="en-US" smtClean="0"/>
              <a:t>2026/6/17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6EC5F13-DFA0-47B1-BDD4-C92805DBC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942DB3E-3FA6-484D-BAA9-77826EF90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E68F-A291-4BC4-847E-17932941C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92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059680E-D841-454E-B0E7-65992D429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E832AB-5BAA-4F9D-A9AC-72B1AEE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0F3FDE-1EC6-4E50-810B-2DD93F095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9D2B0-DC0A-45A6-9AEE-180B9D8FD649}" type="datetimeFigureOut">
              <a:rPr kumimoji="1" lang="ja-JP" altLang="en-US" smtClean="0"/>
              <a:t>2026/6/17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0F25EA-8573-479E-94AC-9E6F0B2F4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C24474-570D-4565-8E56-9290CD1C0A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EE68F-A291-4BC4-847E-17932941C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08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EEC31FC-C920-85CE-B0B3-A52D549A5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38" t="55239" r="23898" b="15073"/>
          <a:stretch/>
        </p:blipFill>
        <p:spPr>
          <a:xfrm>
            <a:off x="293666" y="108020"/>
            <a:ext cx="3102310" cy="227592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D58836FB-3F0D-9B0E-9E1B-208074A76E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2"/>
          <a:stretch/>
        </p:blipFill>
        <p:spPr>
          <a:xfrm>
            <a:off x="3462025" y="2479040"/>
            <a:ext cx="3168359" cy="214647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07B34D4-F9AF-44CE-BD63-E6A1AA9FA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025" y="108020"/>
            <a:ext cx="3168359" cy="23040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F91CD54-C46A-B650-5E0B-1238CC659A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8" y="2479040"/>
            <a:ext cx="3102608" cy="2152593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2324281-9A8B-4D94-BFF9-5A51EA21AC75}"/>
              </a:ext>
            </a:extLst>
          </p:cNvPr>
          <p:cNvSpPr/>
          <p:nvPr/>
        </p:nvSpPr>
        <p:spPr>
          <a:xfrm>
            <a:off x="3428999" y="4692468"/>
            <a:ext cx="3428999" cy="267832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応募用紙</a:t>
            </a:r>
            <a:r>
              <a:rPr lang="en-US" altLang="ja-JP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裏面</a:t>
            </a:r>
            <a:r>
              <a:rPr lang="en-US" altLang="ja-JP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に必要事項を記入し、グリーンカーテンの写真を添えて、郵送、持参、メールウェブフォームのいずれかの方法で応募して下さい。</a:t>
            </a:r>
            <a:endParaRPr kumimoji="1"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綾部市環境市民会議内で審査します。</a:t>
            </a:r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応募者全員に参加賞を贈呈するほか、入賞作品には賞状及び副賞（</a:t>
            </a:r>
            <a:r>
              <a:rPr lang="ja-JP" altLang="en-US" sz="1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最優秀賞受賞者には商品券１万円分</a:t>
            </a:r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）を授与します。</a:t>
            </a:r>
            <a:endParaRPr kumimoji="1" lang="ja-JP" altLang="en-US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62E3BAF-CC07-45A3-84C3-79B31BE75F68}"/>
              </a:ext>
            </a:extLst>
          </p:cNvPr>
          <p:cNvSpPr/>
          <p:nvPr/>
        </p:nvSpPr>
        <p:spPr>
          <a:xfrm>
            <a:off x="3514722" y="4758429"/>
            <a:ext cx="1181100" cy="3047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応募方法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A3DC5BB-F130-4D98-9808-56E945677FB8}"/>
              </a:ext>
            </a:extLst>
          </p:cNvPr>
          <p:cNvSpPr/>
          <p:nvPr/>
        </p:nvSpPr>
        <p:spPr>
          <a:xfrm>
            <a:off x="3514722" y="5882921"/>
            <a:ext cx="1181100" cy="3047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審　　査</a:t>
            </a:r>
            <a:endParaRPr kumimoji="1" lang="ja-JP" altLang="en-US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4C55FD0-AF05-4BDC-ADEE-00679AD7E5C0}"/>
              </a:ext>
            </a:extLst>
          </p:cNvPr>
          <p:cNvSpPr/>
          <p:nvPr/>
        </p:nvSpPr>
        <p:spPr>
          <a:xfrm>
            <a:off x="3514722" y="6437586"/>
            <a:ext cx="1181100" cy="3047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表　　彰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129E9D0-1667-4D8B-9833-1DF1E2AEFF59}"/>
              </a:ext>
            </a:extLst>
          </p:cNvPr>
          <p:cNvSpPr/>
          <p:nvPr/>
        </p:nvSpPr>
        <p:spPr>
          <a:xfrm>
            <a:off x="0" y="4692468"/>
            <a:ext cx="3428999" cy="267832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個人部門：市内の自ら居住する住宅にグリーン</a:t>
            </a:r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カーテンを設置した個人</a:t>
            </a:r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団体部門：市内の事業所や学校などにグリーン</a:t>
            </a:r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カーテンを設置した団体</a:t>
            </a:r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/>
              <a:t>👉</a:t>
            </a:r>
            <a:r>
              <a:rPr kumimoji="1" lang="ja-JP" altLang="en-US" sz="1200" dirty="0">
                <a:solidFill>
                  <a:schemeClr val="tx1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募集写真の条件・ポイント</a:t>
            </a:r>
            <a:endParaRPr kumimoji="1" lang="en-US" altLang="ja-JP" sz="1200" dirty="0">
              <a:solidFill>
                <a:schemeClr val="tx1"/>
              </a:solidFill>
              <a:highlight>
                <a:srgbClr val="FFFF00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200" dirty="0">
              <a:solidFill>
                <a:schemeClr val="tx1"/>
              </a:solidFill>
              <a:highlight>
                <a:srgbClr val="FFFF00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１．グリーンカーテンの全体像が分かる写真を</a:t>
            </a:r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１枚は添付してください。</a:t>
            </a:r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２．楽しさや喜びが伝わる工夫も大歓迎！</a:t>
            </a:r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9D85508-198C-4A66-804A-2D46BB811F1D}"/>
              </a:ext>
            </a:extLst>
          </p:cNvPr>
          <p:cNvSpPr/>
          <p:nvPr/>
        </p:nvSpPr>
        <p:spPr>
          <a:xfrm>
            <a:off x="85723" y="4786068"/>
            <a:ext cx="1181100" cy="3047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募集内容</a:t>
            </a:r>
            <a:endParaRPr kumimoji="1" lang="ja-JP" altLang="en-US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6C87FD3-9C1C-01A1-100B-07682F9FCDB2}"/>
              </a:ext>
            </a:extLst>
          </p:cNvPr>
          <p:cNvSpPr/>
          <p:nvPr/>
        </p:nvSpPr>
        <p:spPr>
          <a:xfrm>
            <a:off x="1714500" y="1188491"/>
            <a:ext cx="3429000" cy="235267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グリーンカーテン</a:t>
            </a:r>
            <a:endParaRPr kumimoji="1" lang="en-US" altLang="ja-JP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自慢フォトコンテスト</a:t>
            </a:r>
            <a:endParaRPr lang="en-US" altLang="ja-JP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2026.7.1 – 2026.8.31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19886F4-29E3-8B93-8B2A-0733F63E71DF}"/>
              </a:ext>
            </a:extLst>
          </p:cNvPr>
          <p:cNvSpPr/>
          <p:nvPr/>
        </p:nvSpPr>
        <p:spPr>
          <a:xfrm>
            <a:off x="1981200" y="975367"/>
            <a:ext cx="1181100" cy="4262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</a:t>
            </a:r>
            <a:r>
              <a:rPr kumimoji="1" lang="en-US" altLang="ja-JP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A0F1368-CCA8-9233-B8F7-8E8987D8EFD8}"/>
              </a:ext>
            </a:extLst>
          </p:cNvPr>
          <p:cNvSpPr/>
          <p:nvPr/>
        </p:nvSpPr>
        <p:spPr>
          <a:xfrm>
            <a:off x="5143500" y="108019"/>
            <a:ext cx="1542288" cy="726784"/>
          </a:xfrm>
          <a:prstGeom prst="roundRect">
            <a:avLst/>
          </a:prstGeom>
          <a:solidFill>
            <a:schemeClr val="accent4">
              <a:alpha val="68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参加賞</a:t>
            </a:r>
            <a:endParaRPr kumimoji="1" lang="en-US" altLang="ja-JP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商品券１千円分プレゼント！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FB15804-B3D6-424A-B66A-F508C116CE0A}"/>
              </a:ext>
            </a:extLst>
          </p:cNvPr>
          <p:cNvSpPr/>
          <p:nvPr/>
        </p:nvSpPr>
        <p:spPr>
          <a:xfrm>
            <a:off x="0" y="7370791"/>
            <a:ext cx="6858000" cy="25352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応募作品の取り扱いについて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（１）応募された作品は、原則返却しません。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（２）応募された作品の権利は、綾部市環境市民会議に帰属します。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（３）応募された作品は、本コンテストの表彰以外にも、グリーンカーテン普及啓発活動（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コねっとあやべや市ホームページの掲載など）で使用する場合があります。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応募者の個人情報について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応募者の個人情報は厳重に管理し、本コンテストに係る内容以外には一切使用しません。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応募・問い合わせ先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〒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623-0032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綾部市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野田町須知山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110-10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綾部市環境市民会議事務局（環境政策課内）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TEL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0773-42-1489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FAX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0773-43-2840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ウェブフォームはこちら→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メール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kankyoseisaku@city.ayabe.lg.jp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6" name="Picture 2" descr="QRコード">
            <a:extLst>
              <a:ext uri="{FF2B5EF4-FFF2-40B4-BE49-F238E27FC236}">
                <a16:creationId xmlns:a16="http://schemas.microsoft.com/office/drawing/2014/main" id="{5193FCE7-782B-D6D1-25DE-1178B2E95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147" y="9424964"/>
            <a:ext cx="452550" cy="4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96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6BF3D0E-FC03-4E5B-9435-5E6F087043D0}"/>
              </a:ext>
            </a:extLst>
          </p:cNvPr>
          <p:cNvSpPr txBox="1"/>
          <p:nvPr/>
        </p:nvSpPr>
        <p:spPr>
          <a:xfrm>
            <a:off x="0" y="0"/>
            <a:ext cx="6858000" cy="680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300000"/>
              </a:lnSpc>
            </a:pP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「令和８年度グリーンカーテン自慢フォトコンテスト」応募用紙</a:t>
            </a:r>
            <a:endParaRPr kumimoji="1" lang="ja-JP" altLang="en-US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3E5D4DE9-53C7-4281-BD05-3A4021F29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279118"/>
              </p:ext>
            </p:extLst>
          </p:nvPr>
        </p:nvGraphicFramePr>
        <p:xfrm>
          <a:off x="409574" y="680956"/>
          <a:ext cx="6038851" cy="8733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980">
                  <a:extLst>
                    <a:ext uri="{9D8B030D-6E8A-4147-A177-3AD203B41FA5}">
                      <a16:colId xmlns:a16="http://schemas.microsoft.com/office/drawing/2014/main" val="1773136430"/>
                    </a:ext>
                  </a:extLst>
                </a:gridCol>
                <a:gridCol w="2023564">
                  <a:extLst>
                    <a:ext uri="{9D8B030D-6E8A-4147-A177-3AD203B41FA5}">
                      <a16:colId xmlns:a16="http://schemas.microsoft.com/office/drawing/2014/main" val="2536756137"/>
                    </a:ext>
                  </a:extLst>
                </a:gridCol>
                <a:gridCol w="2107307">
                  <a:extLst>
                    <a:ext uri="{9D8B030D-6E8A-4147-A177-3AD203B41FA5}">
                      <a16:colId xmlns:a16="http://schemas.microsoft.com/office/drawing/2014/main" val="13785268"/>
                    </a:ext>
                  </a:extLst>
                </a:gridCol>
              </a:tblGrid>
              <a:tr h="593699">
                <a:tc>
                  <a:txBody>
                    <a:bodyPr/>
                    <a:lstStyle/>
                    <a:p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（ふりがな）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100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氏名・団体名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100892"/>
                  </a:ext>
                </a:extLst>
              </a:tr>
              <a:tr h="593699">
                <a:tc>
                  <a:txBody>
                    <a:bodyPr/>
                    <a:lstStyle/>
                    <a:p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応募部門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　　　□　個人部門　　　　　　□　団体部門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338801"/>
                  </a:ext>
                </a:extLst>
              </a:tr>
              <a:tr h="593699">
                <a:tc>
                  <a:txBody>
                    <a:bodyPr/>
                    <a:lstStyle/>
                    <a:p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住所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〒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649231"/>
                  </a:ext>
                </a:extLst>
              </a:tr>
              <a:tr h="593699">
                <a:tc>
                  <a:txBody>
                    <a:bodyPr/>
                    <a:lstStyle/>
                    <a:p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電話番号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955568"/>
                  </a:ext>
                </a:extLst>
              </a:tr>
              <a:tr h="593699">
                <a:tc>
                  <a:txBody>
                    <a:bodyPr/>
                    <a:lstStyle/>
                    <a:p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植物の種類と株数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　ゴーヤ　　　　株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　その他（　　　　　　　　　　　）　　　　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606298"/>
                  </a:ext>
                </a:extLst>
              </a:tr>
              <a:tr h="593699">
                <a:tc>
                  <a:txBody>
                    <a:bodyPr/>
                    <a:lstStyle/>
                    <a:p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設置場所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371890"/>
                  </a:ext>
                </a:extLst>
              </a:tr>
              <a:tr h="593699">
                <a:tc>
                  <a:txBody>
                    <a:bodyPr/>
                    <a:lstStyle/>
                    <a:p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設置規模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高さ　　　ｍ　　</a:t>
                      </a:r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×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幅　　　ｍ　程度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405643"/>
                  </a:ext>
                </a:extLst>
              </a:tr>
              <a:tr h="593699">
                <a:tc>
                  <a:txBody>
                    <a:bodyPr/>
                    <a:lstStyle/>
                    <a:p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実施年数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　　　）年目　</a:t>
                      </a:r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今年初めての場合は１年目となります。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007926"/>
                  </a:ext>
                </a:extLst>
              </a:tr>
              <a:tr h="1263514">
                <a:tc>
                  <a:txBody>
                    <a:bodyPr/>
                    <a:lstStyle/>
                    <a:p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効果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　部屋の温度が下がった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　冷房の設定温度を変更した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　一日の冷房時間が短くなった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　電気代が削減できた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　グリーンカーテンに心が癒された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　環境教育に役に立った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□　その他（　　　　　　　　　　　　　　　　　　　　　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148171"/>
                  </a:ext>
                </a:extLst>
              </a:tr>
              <a:tr h="2714097">
                <a:tc>
                  <a:txBody>
                    <a:bodyPr/>
                    <a:lstStyle/>
                    <a:p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自由欄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○グリーンカーテンのアピールポイント、工夫した点など自由に記入してください。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044201"/>
                  </a:ext>
                </a:extLst>
              </a:tr>
            </a:tbl>
          </a:graphicData>
        </a:graphic>
      </p:graphicFrame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77538AF-36AD-4B85-9212-CD975F2AD954}"/>
              </a:ext>
            </a:extLst>
          </p:cNvPr>
          <p:cNvSpPr/>
          <p:nvPr/>
        </p:nvSpPr>
        <p:spPr>
          <a:xfrm>
            <a:off x="327658" y="9474436"/>
            <a:ext cx="6038851" cy="245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応募部門、植物の種類と株数、効果については当てはまる項目にチェックしてください。</a:t>
            </a:r>
            <a:endParaRPr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表面下部の二次元コードからウェブフォームでも応募できます。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4133920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469</Words>
  <Application>Microsoft Office PowerPoint</Application>
  <PresentationFormat>A4 210 x 297 mm</PresentationFormat>
  <Paragraphs>91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HG丸ｺﾞｼｯｸM-PRO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坂根 健太</dc:creator>
  <cp:lastModifiedBy>14280</cp:lastModifiedBy>
  <cp:revision>31</cp:revision>
  <cp:lastPrinted>2023-06-27T13:45:48Z</cp:lastPrinted>
  <dcterms:created xsi:type="dcterms:W3CDTF">2021-06-29T07:03:08Z</dcterms:created>
  <dcterms:modified xsi:type="dcterms:W3CDTF">2026-06-17T02:29:33Z</dcterms:modified>
</cp:coreProperties>
</file>